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9" d="100"/>
          <a:sy n="89" d="100"/>
        </p:scale>
        <p:origin x="1506" y="-1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B52FFBDE-5CE0-4ED8-B83B-B0FEB28CE5EB}" type="datetimeFigureOut">
              <a:rPr kumimoji="1" lang="ja-JP" altLang="en-US" smtClean="0"/>
              <a:t>2023/4/25</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001" tIns="45501" rIns="91001" bIns="45501"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47B0F964-EA64-46EF-A009-CF5F60FC0FDC}" type="slidenum">
              <a:rPr kumimoji="1" lang="ja-JP" altLang="en-US" smtClean="0"/>
              <a:t>‹#›</a:t>
            </a:fld>
            <a:endParaRPr kumimoji="1" lang="ja-JP" altLang="en-US"/>
          </a:p>
        </p:txBody>
      </p:sp>
    </p:spTree>
    <p:extLst>
      <p:ext uri="{BB962C8B-B14F-4D97-AF65-F5344CB8AC3E}">
        <p14:creationId xmlns:p14="http://schemas.microsoft.com/office/powerpoint/2010/main" val="4567376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83787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21090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24638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420644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19606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381214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363736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284793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317735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234111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43D6E4-44C3-4CF3-B4C8-231F58CFD43A}" type="datetimeFigureOut">
              <a:rPr kumimoji="1" lang="ja-JP" altLang="en-US" smtClean="0"/>
              <a:t>2023/4/25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312476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A43D6E4-44C3-4CF3-B4C8-231F58CFD43A}" type="datetimeFigureOut">
              <a:rPr kumimoji="1" lang="ja-JP" altLang="en-US" smtClean="0"/>
              <a:t>2023/4/25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91D1425-A8ED-459A-9DE7-F9462B5D58BF}" type="slidenum">
              <a:rPr kumimoji="1" lang="ja-JP" altLang="en-US" smtClean="0"/>
              <a:t>‹#›</a:t>
            </a:fld>
            <a:endParaRPr kumimoji="1" lang="ja-JP" altLang="en-US"/>
          </a:p>
        </p:txBody>
      </p:sp>
    </p:spTree>
    <p:extLst>
      <p:ext uri="{BB962C8B-B14F-4D97-AF65-F5344CB8AC3E}">
        <p14:creationId xmlns:p14="http://schemas.microsoft.com/office/powerpoint/2010/main" val="3318044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accent1">
                <a:lumMod val="5000"/>
                <a:lumOff val="95000"/>
              </a:schemeClr>
            </a:gs>
            <a:gs pos="100000">
              <a:schemeClr val="accent1">
                <a:lumMod val="45000"/>
                <a:lumOff val="55000"/>
              </a:schemeClr>
            </a:gs>
            <a:gs pos="87000">
              <a:schemeClr val="accent5">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A26806-C657-E938-AA8E-36C7CDAEFF55}"/>
              </a:ext>
            </a:extLst>
          </p:cNvPr>
          <p:cNvSpPr/>
          <p:nvPr/>
        </p:nvSpPr>
        <p:spPr>
          <a:xfrm>
            <a:off x="418670" y="346015"/>
            <a:ext cx="5659065" cy="505909"/>
          </a:xfrm>
          <a:prstGeom prst="rect">
            <a:avLst/>
          </a:prstGeom>
        </p:spPr>
        <p:style>
          <a:lnRef idx="0">
            <a:schemeClr val="accent5"/>
          </a:lnRef>
          <a:fillRef idx="3">
            <a:schemeClr val="accent5"/>
          </a:fillRef>
          <a:effectRef idx="3">
            <a:schemeClr val="accent5"/>
          </a:effectRef>
          <a:fontRef idx="minor">
            <a:schemeClr val="lt1"/>
          </a:fontRef>
        </p:style>
        <p:txBody>
          <a:bodyPr wrap="square" lIns="74295" tIns="37148" rIns="74295" bIns="37148">
            <a:spAutoFit/>
          </a:bodyPr>
          <a:lstStyle/>
          <a:p>
            <a:pPr algn="ctr"/>
            <a:r>
              <a:rPr lang="ja-JP" alt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スポーツ理学療法技能検定試験</a:t>
            </a:r>
          </a:p>
        </p:txBody>
      </p:sp>
      <p:sp>
        <p:nvSpPr>
          <p:cNvPr id="6" name="テキスト ボックス 5">
            <a:extLst>
              <a:ext uri="{FF2B5EF4-FFF2-40B4-BE49-F238E27FC236}">
                <a16:creationId xmlns:a16="http://schemas.microsoft.com/office/drawing/2014/main" id="{BBF68A6D-0836-39E8-8AEF-54C3DC583B5A}"/>
              </a:ext>
            </a:extLst>
          </p:cNvPr>
          <p:cNvSpPr txBox="1"/>
          <p:nvPr/>
        </p:nvSpPr>
        <p:spPr>
          <a:xfrm>
            <a:off x="551856" y="113918"/>
            <a:ext cx="3508419" cy="229935"/>
          </a:xfrm>
          <a:prstGeom prst="rect">
            <a:avLst/>
          </a:prstGeom>
          <a:noFill/>
        </p:spPr>
        <p:txBody>
          <a:bodyPr wrap="square" rtlCol="0">
            <a:spAutoFit/>
          </a:bodyPr>
          <a:lstStyle/>
          <a:p>
            <a:r>
              <a:rPr kumimoji="1" lang="ja-JP" altLang="en-US" sz="894" dirty="0"/>
              <a:t>（公社）埼玉県理学療法士会　国際スポーツ競技対策委員会主催</a:t>
            </a:r>
          </a:p>
        </p:txBody>
      </p:sp>
      <p:sp>
        <p:nvSpPr>
          <p:cNvPr id="7" name="テキスト ボックス 6">
            <a:extLst>
              <a:ext uri="{FF2B5EF4-FFF2-40B4-BE49-F238E27FC236}">
                <a16:creationId xmlns:a16="http://schemas.microsoft.com/office/drawing/2014/main" id="{C408103F-61BF-1DBB-EEBE-C0B830066C19}"/>
              </a:ext>
            </a:extLst>
          </p:cNvPr>
          <p:cNvSpPr txBox="1"/>
          <p:nvPr/>
        </p:nvSpPr>
        <p:spPr>
          <a:xfrm flipH="1">
            <a:off x="346319" y="890070"/>
            <a:ext cx="6142114" cy="114300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rtl="0"/>
            <a:r>
              <a:rPr lang="ja-JP" altLang="en-US" sz="1138" dirty="0">
                <a:latin typeface="+mn-ea"/>
              </a:rPr>
              <a:t>＊</a:t>
            </a:r>
            <a:r>
              <a:rPr lang="en-US" altLang="ja-JP" sz="1138" dirty="0">
                <a:latin typeface="+mn-ea"/>
              </a:rPr>
              <a:t>2016</a:t>
            </a:r>
            <a:r>
              <a:rPr lang="ja-JP" altLang="en-US" sz="1138" dirty="0">
                <a:latin typeface="+mn-ea"/>
              </a:rPr>
              <a:t>年、東京オリンピック・パラリンピック大会に向けて始動したスポーツ理学療法技能検定試験では、合計４６名の仲間が検定に合格し認定者となっています。そのうち</a:t>
            </a:r>
            <a:r>
              <a:rPr lang="en-US" altLang="ja-JP" sz="1138" dirty="0">
                <a:latin typeface="+mn-ea"/>
              </a:rPr>
              <a:t>26</a:t>
            </a:r>
            <a:r>
              <a:rPr lang="ja-JP" altLang="en-US" sz="1138" dirty="0">
                <a:latin typeface="+mn-ea"/>
              </a:rPr>
              <a:t>名が実際に東京</a:t>
            </a:r>
            <a:r>
              <a:rPr lang="en-US" altLang="ja-JP" sz="1138" dirty="0">
                <a:latin typeface="+mn-ea"/>
              </a:rPr>
              <a:t>2020</a:t>
            </a:r>
            <a:r>
              <a:rPr lang="ja-JP" altLang="en-US" sz="1138" dirty="0">
                <a:latin typeface="+mn-ea"/>
              </a:rPr>
              <a:t>オリンピック・パラリンピック大会ボート競技にて医事部理学療法スタッフとしてと活動しました。この経験をレガシーとして若い理学療法士へ伝達していくことが大事な仕事だと考えています。</a:t>
            </a:r>
            <a:r>
              <a:rPr lang="ja-JP" altLang="en-US" sz="1138" b="1" u="sng" dirty="0">
                <a:latin typeface="+mn-ea"/>
              </a:rPr>
              <a:t>スポーツ理学療法へ興味がある若手スタッフが少しでも不安なく現場へ出られるよう技能検定試験に向けて研修会での事前学習</a:t>
            </a:r>
            <a:r>
              <a:rPr lang="ja-JP" altLang="en-US" sz="1138" dirty="0">
                <a:latin typeface="+mn-ea"/>
              </a:rPr>
              <a:t>が出来るようになりました。</a:t>
            </a:r>
            <a:endParaRPr kumimoji="1" lang="ja-JP" altLang="en-US" sz="1138" dirty="0"/>
          </a:p>
        </p:txBody>
      </p:sp>
      <p:pic>
        <p:nvPicPr>
          <p:cNvPr id="8" name="図 7">
            <a:extLst>
              <a:ext uri="{FF2B5EF4-FFF2-40B4-BE49-F238E27FC236}">
                <a16:creationId xmlns:a16="http://schemas.microsoft.com/office/drawing/2014/main" id="{FC240616-CB0C-F7CE-FD3B-2AF6F61B26A6}"/>
              </a:ext>
            </a:extLst>
          </p:cNvPr>
          <p:cNvPicPr>
            <a:picLocks noChangeAspect="1"/>
          </p:cNvPicPr>
          <p:nvPr/>
        </p:nvPicPr>
        <p:blipFill>
          <a:blip r:embed="rId2"/>
          <a:stretch>
            <a:fillRect/>
          </a:stretch>
        </p:blipFill>
        <p:spPr>
          <a:xfrm>
            <a:off x="1239896" y="5767137"/>
            <a:ext cx="4463891" cy="2405313"/>
          </a:xfrm>
          <a:prstGeom prst="rect">
            <a:avLst/>
          </a:prstGeom>
          <a:ln>
            <a:solidFill>
              <a:schemeClr val="tx1"/>
            </a:solidFill>
          </a:ln>
        </p:spPr>
      </p:pic>
      <p:sp>
        <p:nvSpPr>
          <p:cNvPr id="10" name="テキスト ボックス 9">
            <a:extLst>
              <a:ext uri="{FF2B5EF4-FFF2-40B4-BE49-F238E27FC236}">
                <a16:creationId xmlns:a16="http://schemas.microsoft.com/office/drawing/2014/main" id="{FCD13B67-CCAE-63D1-FBC4-7A63417E9C9F}"/>
              </a:ext>
            </a:extLst>
          </p:cNvPr>
          <p:cNvSpPr txBox="1"/>
          <p:nvPr/>
        </p:nvSpPr>
        <p:spPr>
          <a:xfrm>
            <a:off x="709473" y="4416895"/>
            <a:ext cx="5778960" cy="1200329"/>
          </a:xfrm>
          <a:prstGeom prst="rect">
            <a:avLst/>
          </a:prstGeom>
          <a:solidFill>
            <a:schemeClr val="accent4">
              <a:lumMod val="60000"/>
              <a:lumOff val="40000"/>
            </a:schemeClr>
          </a:solidFill>
          <a:ln>
            <a:solidFill>
              <a:schemeClr val="tx1"/>
            </a:solidFill>
          </a:ln>
        </p:spPr>
        <p:txBody>
          <a:bodyPr wrap="square" rtlCol="0">
            <a:spAutoFit/>
          </a:bodyPr>
          <a:lstStyle/>
          <a:p>
            <a:r>
              <a:rPr kumimoji="1" lang="ja-JP" altLang="en-US" sz="1400" b="1" dirty="0"/>
              <a:t>＊スポーツ現場で活動する際に理学療法士などメディカルスタッフに</a:t>
            </a:r>
            <a:endParaRPr kumimoji="1" lang="en-US" altLang="ja-JP" sz="1400" b="1" dirty="0"/>
          </a:p>
          <a:p>
            <a:r>
              <a:rPr kumimoji="1" lang="ja-JP" altLang="en-US" sz="1400" b="1" dirty="0"/>
              <a:t>　求められている知識・技術を習得するためのカリキュラム！</a:t>
            </a:r>
            <a:endParaRPr kumimoji="1" lang="en-US" altLang="ja-JP" sz="1400" b="1" dirty="0"/>
          </a:p>
          <a:p>
            <a:r>
              <a:rPr kumimoji="1" lang="ja-JP" altLang="en-US" sz="1400" b="1" dirty="0"/>
              <a:t>＊研修１・２、検定試験の</a:t>
            </a:r>
            <a:r>
              <a:rPr kumimoji="1" lang="en-US" altLang="ja-JP" sz="1600" b="1" dirty="0">
                <a:solidFill>
                  <a:srgbClr val="FF0000"/>
                </a:solidFill>
              </a:rPr>
              <a:t>3</a:t>
            </a:r>
            <a:r>
              <a:rPr kumimoji="1" lang="ja-JP" altLang="en-US" sz="1600" b="1" dirty="0">
                <a:solidFill>
                  <a:srgbClr val="FF0000"/>
                </a:solidFill>
              </a:rPr>
              <a:t>部構成</a:t>
            </a:r>
            <a:r>
              <a:rPr kumimoji="1" lang="ja-JP" altLang="en-US" sz="1400" b="1" dirty="0"/>
              <a:t>となっています。</a:t>
            </a:r>
            <a:endParaRPr kumimoji="1" lang="en-US" altLang="ja-JP" sz="1400" b="1" dirty="0"/>
          </a:p>
          <a:p>
            <a:r>
              <a:rPr kumimoji="1" lang="ja-JP" altLang="en-US" sz="1400" b="1" dirty="0"/>
              <a:t>＊</a:t>
            </a:r>
            <a:r>
              <a:rPr kumimoji="1" lang="ja-JP" altLang="en-US" sz="1400" b="1" u="sng" dirty="0">
                <a:solidFill>
                  <a:srgbClr val="FF0000"/>
                </a:solidFill>
              </a:rPr>
              <a:t>検定試験のみの受験も大歓迎。</a:t>
            </a:r>
            <a:endParaRPr kumimoji="1" lang="en-US" altLang="ja-JP" sz="1400" b="1" u="sng" dirty="0">
              <a:solidFill>
                <a:srgbClr val="FF0000"/>
              </a:solidFill>
            </a:endParaRPr>
          </a:p>
          <a:p>
            <a:r>
              <a:rPr kumimoji="1" lang="ja-JP" altLang="en-US" sz="1400" b="1" dirty="0"/>
              <a:t>＊自信のない分野を事前に講師、アシスタントが丁寧に指導します。</a:t>
            </a:r>
            <a:endParaRPr kumimoji="1" lang="en-US" altLang="ja-JP" sz="1400" b="1" dirty="0"/>
          </a:p>
        </p:txBody>
      </p:sp>
      <p:sp>
        <p:nvSpPr>
          <p:cNvPr id="11" name="テキスト ボックス 10">
            <a:extLst>
              <a:ext uri="{FF2B5EF4-FFF2-40B4-BE49-F238E27FC236}">
                <a16:creationId xmlns:a16="http://schemas.microsoft.com/office/drawing/2014/main" id="{2E3B1104-35AD-DF66-0AC6-B0902191B97F}"/>
              </a:ext>
            </a:extLst>
          </p:cNvPr>
          <p:cNvSpPr txBox="1"/>
          <p:nvPr/>
        </p:nvSpPr>
        <p:spPr>
          <a:xfrm rot="858444">
            <a:off x="5701337" y="203241"/>
            <a:ext cx="1089332" cy="338554"/>
          </a:xfrm>
          <a:prstGeom prst="rect">
            <a:avLst/>
          </a:prstGeom>
          <a:solidFill>
            <a:srgbClr val="FF0000"/>
          </a:solidFill>
          <a:ln w="28575">
            <a:solidFill>
              <a:schemeClr val="tx1"/>
            </a:solidFill>
          </a:ln>
        </p:spPr>
        <p:txBody>
          <a:bodyPr wrap="square" rtlCol="0">
            <a:spAutoFit/>
          </a:bodyPr>
          <a:lstStyle/>
          <a:p>
            <a:pPr algn="ctr"/>
            <a:r>
              <a:rPr kumimoji="1" lang="en-US" altLang="ja-JP" sz="1600" b="1" dirty="0"/>
              <a:t>2023</a:t>
            </a:r>
            <a:r>
              <a:rPr kumimoji="1" lang="ja-JP" altLang="en-US" sz="1600" b="1" dirty="0"/>
              <a:t>年度</a:t>
            </a:r>
          </a:p>
        </p:txBody>
      </p:sp>
      <p:grpSp>
        <p:nvGrpSpPr>
          <p:cNvPr id="17" name="グループ化 16">
            <a:extLst>
              <a:ext uri="{FF2B5EF4-FFF2-40B4-BE49-F238E27FC236}">
                <a16:creationId xmlns:a16="http://schemas.microsoft.com/office/drawing/2014/main" id="{D6D352E7-90D9-1779-6C59-157DB770BBA2}"/>
              </a:ext>
            </a:extLst>
          </p:cNvPr>
          <p:cNvGrpSpPr/>
          <p:nvPr/>
        </p:nvGrpSpPr>
        <p:grpSpPr>
          <a:xfrm>
            <a:off x="-13544" y="4810358"/>
            <a:ext cx="854393" cy="688689"/>
            <a:chOff x="179894" y="5553561"/>
            <a:chExt cx="1051560" cy="847617"/>
          </a:xfrm>
        </p:grpSpPr>
        <p:pic>
          <p:nvPicPr>
            <p:cNvPr id="15" name="グラフィックス 14" descr="右向き指示マーク">
              <a:extLst>
                <a:ext uri="{FF2B5EF4-FFF2-40B4-BE49-F238E27FC236}">
                  <a16:creationId xmlns:a16="http://schemas.microsoft.com/office/drawing/2014/main" id="{F1019280-5DBA-4AF1-F270-6A86517DE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888790">
              <a:off x="428456" y="5726820"/>
              <a:ext cx="674358" cy="674358"/>
            </a:xfrm>
            <a:prstGeom prst="rect">
              <a:avLst/>
            </a:prstGeom>
          </p:spPr>
        </p:pic>
        <p:sp>
          <p:nvSpPr>
            <p:cNvPr id="16" name="テキスト ボックス 15">
              <a:extLst>
                <a:ext uri="{FF2B5EF4-FFF2-40B4-BE49-F238E27FC236}">
                  <a16:creationId xmlns:a16="http://schemas.microsoft.com/office/drawing/2014/main" id="{4C2707B1-FE87-AE18-3683-CD65D3E9EBF3}"/>
                </a:ext>
              </a:extLst>
            </p:cNvPr>
            <p:cNvSpPr txBox="1"/>
            <p:nvPr/>
          </p:nvSpPr>
          <p:spPr>
            <a:xfrm rot="20209714">
              <a:off x="179894" y="5553561"/>
              <a:ext cx="1051560" cy="359862"/>
            </a:xfrm>
            <a:prstGeom prst="rect">
              <a:avLst/>
            </a:prstGeom>
            <a:noFill/>
          </p:spPr>
          <p:txBody>
            <a:bodyPr wrap="square" rtlCol="0">
              <a:spAutoFit/>
            </a:bodyPr>
            <a:lstStyle/>
            <a:p>
              <a:r>
                <a:rPr kumimoji="1" lang="en-US" altLang="ja-JP" sz="1300" b="1" dirty="0">
                  <a:solidFill>
                    <a:srgbClr val="FF0000"/>
                  </a:solidFill>
                </a:rPr>
                <a:t>CHECK</a:t>
              </a:r>
              <a:r>
                <a:rPr kumimoji="1" lang="ja-JP" altLang="en-US" sz="1300" b="1" dirty="0">
                  <a:solidFill>
                    <a:srgbClr val="FF0000"/>
                  </a:solidFill>
                </a:rPr>
                <a:t>！</a:t>
              </a:r>
            </a:p>
          </p:txBody>
        </p:sp>
      </p:grpSp>
      <p:sp>
        <p:nvSpPr>
          <p:cNvPr id="18" name="テキスト ボックス 17">
            <a:extLst>
              <a:ext uri="{FF2B5EF4-FFF2-40B4-BE49-F238E27FC236}">
                <a16:creationId xmlns:a16="http://schemas.microsoft.com/office/drawing/2014/main" id="{DBCCA1D7-1684-5093-33F3-F651AC6C2B36}"/>
              </a:ext>
            </a:extLst>
          </p:cNvPr>
          <p:cNvSpPr txBox="1"/>
          <p:nvPr/>
        </p:nvSpPr>
        <p:spPr>
          <a:xfrm>
            <a:off x="0" y="8747229"/>
            <a:ext cx="6858000" cy="1138773"/>
          </a:xfrm>
          <a:prstGeom prst="rect">
            <a:avLst/>
          </a:prstGeom>
          <a:solidFill>
            <a:srgbClr val="00B0F0"/>
          </a:solidFill>
        </p:spPr>
        <p:txBody>
          <a:bodyPr wrap="square" rtlCol="0">
            <a:spAutoFit/>
          </a:bodyPr>
          <a:lstStyle/>
          <a:p>
            <a:r>
              <a:rPr kumimoji="1" lang="en-US" altLang="ja-JP" sz="1400" u="sng" dirty="0">
                <a:latin typeface="HG創英角ﾎﾟｯﾌﾟ体" panose="040B0A09000000000000" pitchFamily="49" charset="-128"/>
                <a:ea typeface="HG創英角ﾎﾟｯﾌﾟ体" panose="040B0A09000000000000" pitchFamily="49" charset="-128"/>
              </a:rPr>
              <a:t>2023</a:t>
            </a:r>
            <a:r>
              <a:rPr kumimoji="1" lang="ja-JP" altLang="en-US" sz="1400" u="sng" dirty="0">
                <a:latin typeface="HG創英角ﾎﾟｯﾌﾟ体" panose="040B0A09000000000000" pitchFamily="49" charset="-128"/>
                <a:ea typeface="HG創英角ﾎﾟｯﾌﾟ体" panose="040B0A09000000000000" pitchFamily="49" charset="-128"/>
              </a:rPr>
              <a:t>年度</a:t>
            </a:r>
            <a:r>
              <a:rPr kumimoji="1" lang="en-US" altLang="ja-JP" sz="1400" u="sng" dirty="0">
                <a:latin typeface="HG創英角ﾎﾟｯﾌﾟ体" panose="040B0A09000000000000" pitchFamily="49" charset="-128"/>
                <a:ea typeface="HG創英角ﾎﾟｯﾌﾟ体" panose="040B0A09000000000000" pitchFamily="49" charset="-128"/>
              </a:rPr>
              <a:t>【</a:t>
            </a:r>
            <a:r>
              <a:rPr kumimoji="1" lang="ja-JP" altLang="en-US" sz="1400" u="sng" dirty="0">
                <a:latin typeface="HG創英角ﾎﾟｯﾌﾟ体" panose="040B0A09000000000000" pitchFamily="49" charset="-128"/>
                <a:ea typeface="HG創英角ﾎﾟｯﾌﾟ体" panose="040B0A09000000000000" pitchFamily="49" charset="-128"/>
              </a:rPr>
              <a:t>前期日程</a:t>
            </a:r>
            <a:r>
              <a:rPr kumimoji="1" lang="en-US" altLang="ja-JP" sz="1400" u="sng" dirty="0">
                <a:latin typeface="HG創英角ﾎﾟｯﾌﾟ体" panose="040B0A09000000000000" pitchFamily="49" charset="-128"/>
                <a:ea typeface="HG創英角ﾎﾟｯﾌﾟ体" panose="040B0A09000000000000" pitchFamily="49" charset="-128"/>
              </a:rPr>
              <a:t>】</a:t>
            </a:r>
            <a:r>
              <a:rPr kumimoji="1" lang="ja-JP" altLang="en-US" sz="1400" u="sng" dirty="0">
                <a:latin typeface="HG創英角ﾎﾟｯﾌﾟ体" panose="040B0A09000000000000" pitchFamily="49" charset="-128"/>
                <a:ea typeface="HG創英角ﾎﾟｯﾌﾟ体" panose="040B0A09000000000000" pitchFamily="49" charset="-128"/>
              </a:rPr>
              <a:t>　会場：埼玉医科大学かわごえクリニック</a:t>
            </a:r>
            <a:endParaRPr kumimoji="1" lang="en-US" altLang="ja-JP" sz="1400" u="sng" dirty="0">
              <a:latin typeface="HG創英角ﾎﾟｯﾌﾟ体" panose="040B0A09000000000000" pitchFamily="49" charset="-128"/>
              <a:ea typeface="HG創英角ﾎﾟｯﾌﾟ体" panose="040B0A09000000000000" pitchFamily="49" charset="-128"/>
            </a:endParaRPr>
          </a:p>
          <a:p>
            <a:r>
              <a:rPr kumimoji="1" lang="ja-JP" altLang="en-US" sz="1600" dirty="0">
                <a:latin typeface="HG創英角ﾎﾟｯﾌﾟ体" panose="040B0A09000000000000" pitchFamily="49" charset="-128"/>
                <a:ea typeface="HG創英角ﾎﾟｯﾌﾟ体" panose="040B0A09000000000000" pitchFamily="49" charset="-128"/>
              </a:rPr>
              <a:t>・研修１</a:t>
            </a:r>
            <a:r>
              <a:rPr kumimoji="1" lang="en-US" altLang="ja-JP" sz="1600" dirty="0">
                <a:latin typeface="HG創英角ﾎﾟｯﾌﾟ体" panose="040B0A09000000000000" pitchFamily="49" charset="-128"/>
                <a:ea typeface="HG創英角ﾎﾟｯﾌﾟ体" panose="040B0A09000000000000" pitchFamily="49" charset="-128"/>
              </a:rPr>
              <a:t>(</a:t>
            </a:r>
            <a:r>
              <a:rPr kumimoji="1" lang="ja-JP" altLang="en-US" sz="1600" dirty="0">
                <a:latin typeface="HG創英角ﾎﾟｯﾌﾟ体" panose="040B0A09000000000000" pitchFamily="49" charset="-128"/>
                <a:ea typeface="HG創英角ﾎﾟｯﾌﾟ体" panose="040B0A09000000000000" pitchFamily="49" charset="-128"/>
              </a:rPr>
              <a:t>テーピング＋搬送・固定法</a:t>
            </a:r>
            <a:r>
              <a:rPr kumimoji="1" lang="en-US" altLang="ja-JP" sz="1600" dirty="0">
                <a:latin typeface="HG創英角ﾎﾟｯﾌﾟ体" panose="040B0A09000000000000" pitchFamily="49" charset="-128"/>
                <a:ea typeface="HG創英角ﾎﾟｯﾌﾟ体" panose="040B0A09000000000000" pitchFamily="49" charset="-128"/>
              </a:rPr>
              <a:t>)</a:t>
            </a:r>
            <a:r>
              <a:rPr kumimoji="1" lang="ja-JP" altLang="en-US" sz="1600" dirty="0">
                <a:latin typeface="HG創英角ﾎﾟｯﾌﾟ体" panose="040B0A09000000000000" pitchFamily="49" charset="-128"/>
                <a:ea typeface="HG創英角ﾎﾟｯﾌﾟ体" panose="040B0A09000000000000" pitchFamily="49" charset="-128"/>
              </a:rPr>
              <a:t>：</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6</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月</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11</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日（日）</a:t>
            </a:r>
            <a:r>
              <a:rPr kumimoji="1" lang="ja-JP" altLang="en-US" sz="1600" dirty="0">
                <a:solidFill>
                  <a:srgbClr val="FF0000"/>
                </a:solidFill>
                <a:latin typeface="HG創英角ﾎﾟｯﾌﾟ体" panose="040B0A09000000000000" pitchFamily="49" charset="-128"/>
                <a:ea typeface="HG創英角ﾎﾟｯﾌﾟ体" panose="040B0A09000000000000" pitchFamily="49" charset="-128"/>
              </a:rPr>
              <a:t>　</a:t>
            </a:r>
            <a:endParaRPr kumimoji="1" lang="en-US" altLang="ja-JP" sz="1600" dirty="0">
              <a:solidFill>
                <a:srgbClr val="FF0000"/>
              </a:solidFill>
              <a:latin typeface="HG創英角ﾎﾟｯﾌﾟ体" panose="040B0A09000000000000" pitchFamily="49" charset="-128"/>
              <a:ea typeface="HG創英角ﾎﾟｯﾌﾟ体" panose="040B0A09000000000000" pitchFamily="49" charset="-128"/>
            </a:endParaRPr>
          </a:p>
          <a:p>
            <a:r>
              <a:rPr kumimoji="1" lang="ja-JP" altLang="en-US" sz="1600" dirty="0">
                <a:latin typeface="HG創英角ﾎﾟｯﾌﾟ体" panose="040B0A09000000000000" pitchFamily="49" charset="-128"/>
                <a:ea typeface="HG創英角ﾎﾟｯﾌﾟ体" panose="040B0A09000000000000" pitchFamily="49" charset="-128"/>
              </a:rPr>
              <a:t>・研修２</a:t>
            </a:r>
            <a:r>
              <a:rPr kumimoji="1" lang="en-US" altLang="ja-JP" sz="1600" dirty="0">
                <a:latin typeface="HG創英角ﾎﾟｯﾌﾟ体" panose="040B0A09000000000000" pitchFamily="49" charset="-128"/>
                <a:ea typeface="HG創英角ﾎﾟｯﾌﾟ体" panose="040B0A09000000000000" pitchFamily="49" charset="-128"/>
              </a:rPr>
              <a:t>(</a:t>
            </a:r>
            <a:r>
              <a:rPr kumimoji="1" lang="ja-JP" altLang="en-US" sz="1600" dirty="0">
                <a:latin typeface="HG創英角ﾎﾟｯﾌﾟ体" panose="040B0A09000000000000" pitchFamily="49" charset="-128"/>
                <a:ea typeface="HG創英角ﾎﾟｯﾌﾟ体" panose="040B0A09000000000000" pitchFamily="49" charset="-128"/>
              </a:rPr>
              <a:t>整形外科的検査法＋現場対応シナリオ</a:t>
            </a:r>
            <a:r>
              <a:rPr kumimoji="1" lang="en-US" altLang="ja-JP" sz="1600" dirty="0">
                <a:latin typeface="HG創英角ﾎﾟｯﾌﾟ体" panose="040B0A09000000000000" pitchFamily="49" charset="-128"/>
                <a:ea typeface="HG創英角ﾎﾟｯﾌﾟ体" panose="040B0A09000000000000" pitchFamily="49" charset="-128"/>
              </a:rPr>
              <a:t>)</a:t>
            </a:r>
            <a:r>
              <a:rPr kumimoji="1" lang="ja-JP" altLang="en-US" sz="1600" dirty="0">
                <a:latin typeface="HG創英角ﾎﾟｯﾌﾟ体" panose="040B0A09000000000000" pitchFamily="49" charset="-128"/>
                <a:ea typeface="HG創英角ﾎﾟｯﾌﾟ体" panose="040B0A09000000000000" pitchFamily="49" charset="-128"/>
              </a:rPr>
              <a:t>：</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7</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月</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9</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日（日）</a:t>
            </a:r>
            <a:r>
              <a:rPr kumimoji="1" lang="ja-JP" altLang="en-US" sz="1600" dirty="0">
                <a:latin typeface="HG創英角ﾎﾟｯﾌﾟ体" panose="040B0A09000000000000" pitchFamily="49" charset="-128"/>
                <a:ea typeface="HG創英角ﾎﾟｯﾌﾟ体" panose="040B0A09000000000000" pitchFamily="49" charset="-128"/>
              </a:rPr>
              <a:t>　</a:t>
            </a:r>
            <a:endParaRPr kumimoji="1" lang="en-US" altLang="ja-JP" sz="1600" dirty="0">
              <a:latin typeface="HG創英角ﾎﾟｯﾌﾟ体" panose="040B0A09000000000000" pitchFamily="49" charset="-128"/>
              <a:ea typeface="HG創英角ﾎﾟｯﾌﾟ体" panose="040B0A09000000000000" pitchFamily="49" charset="-128"/>
            </a:endParaRPr>
          </a:p>
          <a:p>
            <a:r>
              <a:rPr kumimoji="1" lang="ja-JP" altLang="en-US" sz="1600" dirty="0">
                <a:latin typeface="HG創英角ﾎﾟｯﾌﾟ体" panose="040B0A09000000000000" pitchFamily="49" charset="-128"/>
                <a:ea typeface="HG創英角ﾎﾟｯﾌﾟ体" panose="040B0A09000000000000" pitchFamily="49" charset="-128"/>
              </a:rPr>
              <a:t>・技能検定試験：</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7</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月</a:t>
            </a:r>
            <a:r>
              <a:rPr kumimoji="1" lang="en-US" altLang="ja-JP" dirty="0">
                <a:solidFill>
                  <a:srgbClr val="FF0000"/>
                </a:solidFill>
                <a:latin typeface="HG創英角ﾎﾟｯﾌﾟ体" panose="040B0A09000000000000" pitchFamily="49" charset="-128"/>
                <a:ea typeface="HG創英角ﾎﾟｯﾌﾟ体" panose="040B0A09000000000000" pitchFamily="49" charset="-128"/>
              </a:rPr>
              <a:t>30</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日（日）</a:t>
            </a:r>
            <a:r>
              <a:rPr kumimoji="1" lang="ja-JP" altLang="en-US" sz="1600" dirty="0">
                <a:latin typeface="HG創英角ﾎﾟｯﾌﾟ体" panose="040B0A09000000000000" pitchFamily="49" charset="-128"/>
                <a:ea typeface="HG創英角ﾎﾟｯﾌﾟ体" panose="040B0A09000000000000" pitchFamily="49" charset="-128"/>
              </a:rPr>
              <a:t>　</a:t>
            </a:r>
          </a:p>
        </p:txBody>
      </p:sp>
      <p:sp>
        <p:nvSpPr>
          <p:cNvPr id="19" name="テキスト ボックス 18">
            <a:extLst>
              <a:ext uri="{FF2B5EF4-FFF2-40B4-BE49-F238E27FC236}">
                <a16:creationId xmlns:a16="http://schemas.microsoft.com/office/drawing/2014/main" id="{F1945488-5465-B426-BDE0-B611B590DD99}"/>
              </a:ext>
            </a:extLst>
          </p:cNvPr>
          <p:cNvSpPr txBox="1"/>
          <p:nvPr/>
        </p:nvSpPr>
        <p:spPr>
          <a:xfrm>
            <a:off x="4751130" y="9663390"/>
            <a:ext cx="1935145" cy="242374"/>
          </a:xfrm>
          <a:prstGeom prst="rect">
            <a:avLst/>
          </a:prstGeom>
          <a:solidFill>
            <a:srgbClr val="FFFF00"/>
          </a:solidFill>
        </p:spPr>
        <p:txBody>
          <a:bodyPr wrap="none" rtlCol="0">
            <a:spAutoFit/>
          </a:bodyPr>
          <a:lstStyle/>
          <a:p>
            <a:r>
              <a:rPr kumimoji="1" lang="ja-JP" altLang="en-US" sz="975" b="1" u="sng" dirty="0"/>
              <a:t>＊後期日程：下半期で調整中！</a:t>
            </a:r>
          </a:p>
        </p:txBody>
      </p:sp>
      <p:sp>
        <p:nvSpPr>
          <p:cNvPr id="22" name="正方形/長方形 21">
            <a:extLst>
              <a:ext uri="{FF2B5EF4-FFF2-40B4-BE49-F238E27FC236}">
                <a16:creationId xmlns:a16="http://schemas.microsoft.com/office/drawing/2014/main" id="{291A0667-07D6-984B-3408-D84025DBC2CB}"/>
              </a:ext>
            </a:extLst>
          </p:cNvPr>
          <p:cNvSpPr/>
          <p:nvPr/>
        </p:nvSpPr>
        <p:spPr>
          <a:xfrm>
            <a:off x="5494532" y="8132394"/>
            <a:ext cx="1338734" cy="1138772"/>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463"/>
          </a:p>
        </p:txBody>
      </p:sp>
      <p:sp>
        <p:nvSpPr>
          <p:cNvPr id="23" name="テキスト ボックス 22">
            <a:extLst>
              <a:ext uri="{FF2B5EF4-FFF2-40B4-BE49-F238E27FC236}">
                <a16:creationId xmlns:a16="http://schemas.microsoft.com/office/drawing/2014/main" id="{ABDFBDCF-ABB6-A4CA-A6AD-AEDB2B1AF677}"/>
              </a:ext>
            </a:extLst>
          </p:cNvPr>
          <p:cNvSpPr txBox="1"/>
          <p:nvPr/>
        </p:nvSpPr>
        <p:spPr>
          <a:xfrm>
            <a:off x="2183284" y="8472562"/>
            <a:ext cx="3349773" cy="317459"/>
          </a:xfrm>
          <a:prstGeom prst="rect">
            <a:avLst/>
          </a:prstGeom>
          <a:noFill/>
        </p:spPr>
        <p:txBody>
          <a:bodyPr wrap="square" rtlCol="0">
            <a:spAutoFit/>
          </a:bodyPr>
          <a:lstStyle/>
          <a:p>
            <a:r>
              <a:rPr kumimoji="1" lang="ja-JP" altLang="en-US" sz="1463" b="1" dirty="0">
                <a:highlight>
                  <a:srgbClr val="FFFF00"/>
                </a:highlight>
              </a:rPr>
              <a:t>申し込みフォームはこちらから⇒　⇒　　</a:t>
            </a:r>
          </a:p>
        </p:txBody>
      </p:sp>
      <p:pic>
        <p:nvPicPr>
          <p:cNvPr id="3" name="図 2">
            <a:extLst>
              <a:ext uri="{FF2B5EF4-FFF2-40B4-BE49-F238E27FC236}">
                <a16:creationId xmlns:a16="http://schemas.microsoft.com/office/drawing/2014/main" id="{757640F3-1C91-F2B9-3766-9C078BD1D8A6}"/>
              </a:ext>
            </a:extLst>
          </p:cNvPr>
          <p:cNvPicPr>
            <a:picLocks noChangeAspect="1"/>
          </p:cNvPicPr>
          <p:nvPr/>
        </p:nvPicPr>
        <p:blipFill rotWithShape="1">
          <a:blip r:embed="rId5">
            <a:extLst>
              <a:ext uri="{28A0092B-C50C-407E-A947-70E740481C1C}">
                <a14:useLocalDpi xmlns:a14="http://schemas.microsoft.com/office/drawing/2010/main" val="0"/>
              </a:ext>
            </a:extLst>
          </a:blip>
          <a:srcRect l="8572" t="23261" r="21691" b="7532"/>
          <a:stretch/>
        </p:blipFill>
        <p:spPr>
          <a:xfrm>
            <a:off x="5406759" y="6968915"/>
            <a:ext cx="1451241" cy="1094913"/>
          </a:xfrm>
          <a:prstGeom prst="rect">
            <a:avLst/>
          </a:prstGeom>
          <a:ln w="28575">
            <a:solidFill>
              <a:srgbClr val="FF0000"/>
            </a:solidFill>
          </a:ln>
        </p:spPr>
      </p:pic>
      <p:pic>
        <p:nvPicPr>
          <p:cNvPr id="12" name="図 11">
            <a:extLst>
              <a:ext uri="{FF2B5EF4-FFF2-40B4-BE49-F238E27FC236}">
                <a16:creationId xmlns:a16="http://schemas.microsoft.com/office/drawing/2014/main" id="{02C6B67E-282A-4DFF-534C-3CA8589A0874}"/>
              </a:ext>
            </a:extLst>
          </p:cNvPr>
          <p:cNvPicPr>
            <a:picLocks noChangeAspect="1"/>
          </p:cNvPicPr>
          <p:nvPr/>
        </p:nvPicPr>
        <p:blipFill rotWithShape="1">
          <a:blip r:embed="rId6">
            <a:extLst>
              <a:ext uri="{28A0092B-C50C-407E-A947-70E740481C1C}">
                <a14:useLocalDpi xmlns:a14="http://schemas.microsoft.com/office/drawing/2010/main" val="0"/>
              </a:ext>
            </a:extLst>
          </a:blip>
          <a:srcRect t="21578" r="50001" b="20313"/>
          <a:stretch/>
        </p:blipFill>
        <p:spPr>
          <a:xfrm>
            <a:off x="5382010" y="5770566"/>
            <a:ext cx="1451241" cy="1080274"/>
          </a:xfrm>
          <a:prstGeom prst="rect">
            <a:avLst/>
          </a:prstGeom>
          <a:ln w="28575">
            <a:solidFill>
              <a:srgbClr val="FF0000"/>
            </a:solidFill>
          </a:ln>
        </p:spPr>
      </p:pic>
      <p:pic>
        <p:nvPicPr>
          <p:cNvPr id="14" name="図 13">
            <a:extLst>
              <a:ext uri="{FF2B5EF4-FFF2-40B4-BE49-F238E27FC236}">
                <a16:creationId xmlns:a16="http://schemas.microsoft.com/office/drawing/2014/main" id="{2DF4F7F7-9FA3-6A57-9F86-A9EE3E594714}"/>
              </a:ext>
            </a:extLst>
          </p:cNvPr>
          <p:cNvPicPr>
            <a:picLocks noChangeAspect="1"/>
          </p:cNvPicPr>
          <p:nvPr/>
        </p:nvPicPr>
        <p:blipFill rotWithShape="1">
          <a:blip r:embed="rId7">
            <a:extLst>
              <a:ext uri="{28A0092B-C50C-407E-A947-70E740481C1C}">
                <a14:useLocalDpi xmlns:a14="http://schemas.microsoft.com/office/drawing/2010/main" val="0"/>
              </a:ext>
            </a:extLst>
          </a:blip>
          <a:srcRect l="14402" t="36425" r="5631" b="2738"/>
          <a:stretch/>
        </p:blipFill>
        <p:spPr>
          <a:xfrm>
            <a:off x="-13544" y="5760952"/>
            <a:ext cx="1573787" cy="1067119"/>
          </a:xfrm>
          <a:prstGeom prst="rect">
            <a:avLst/>
          </a:prstGeom>
          <a:solidFill>
            <a:srgbClr val="FF0000"/>
          </a:solidFill>
          <a:ln w="28575">
            <a:solidFill>
              <a:srgbClr val="FF0000"/>
            </a:solidFill>
          </a:ln>
        </p:spPr>
      </p:pic>
      <p:pic>
        <p:nvPicPr>
          <p:cNvPr id="5" name="図 4">
            <a:extLst>
              <a:ext uri="{FF2B5EF4-FFF2-40B4-BE49-F238E27FC236}">
                <a16:creationId xmlns:a16="http://schemas.microsoft.com/office/drawing/2014/main" id="{D7910545-9CCF-886A-4C43-9979F78E33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6036" y="2161657"/>
            <a:ext cx="2497215" cy="1623887"/>
          </a:xfrm>
          <a:prstGeom prst="rect">
            <a:avLst/>
          </a:prstGeom>
          <a:ln>
            <a:solidFill>
              <a:schemeClr val="tx1"/>
            </a:solidFill>
            <a:prstDash val="lgDash"/>
          </a:ln>
        </p:spPr>
      </p:pic>
      <p:pic>
        <p:nvPicPr>
          <p:cNvPr id="2" name="図 1">
            <a:extLst>
              <a:ext uri="{FF2B5EF4-FFF2-40B4-BE49-F238E27FC236}">
                <a16:creationId xmlns:a16="http://schemas.microsoft.com/office/drawing/2014/main" id="{9394C17E-ABB3-3384-6E87-51C611CBC89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69" y="7156300"/>
            <a:ext cx="1522275" cy="1067119"/>
          </a:xfrm>
          <a:prstGeom prst="rect">
            <a:avLst/>
          </a:prstGeom>
          <a:noFill/>
          <a:ln w="28575">
            <a:solidFill>
              <a:srgbClr val="FF0000"/>
            </a:solidFill>
          </a:ln>
        </p:spPr>
      </p:pic>
      <p:pic>
        <p:nvPicPr>
          <p:cNvPr id="20" name="図 19">
            <a:extLst>
              <a:ext uri="{FF2B5EF4-FFF2-40B4-BE49-F238E27FC236}">
                <a16:creationId xmlns:a16="http://schemas.microsoft.com/office/drawing/2014/main" id="{D19A10EF-6764-51F6-5A6B-1EEF0E1196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6406" y="8199166"/>
            <a:ext cx="1151946" cy="1036009"/>
          </a:xfrm>
          <a:prstGeom prst="rect">
            <a:avLst/>
          </a:prstGeom>
        </p:spPr>
      </p:pic>
      <p:sp>
        <p:nvSpPr>
          <p:cNvPr id="13" name="テキスト ボックス 12">
            <a:extLst>
              <a:ext uri="{FF2B5EF4-FFF2-40B4-BE49-F238E27FC236}">
                <a16:creationId xmlns:a16="http://schemas.microsoft.com/office/drawing/2014/main" id="{A8BB81F9-96E7-E682-7DEB-FC726D4A6C0D}"/>
              </a:ext>
            </a:extLst>
          </p:cNvPr>
          <p:cNvSpPr txBox="1"/>
          <p:nvPr/>
        </p:nvSpPr>
        <p:spPr>
          <a:xfrm>
            <a:off x="52878" y="2161657"/>
            <a:ext cx="4253468"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1204595" indent="-1204595"/>
            <a:r>
              <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Part</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１　</a:t>
            </a:r>
            <a:endPar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endParaRPr>
          </a:p>
          <a:p>
            <a:pPr marL="1204595" indent="-1204595"/>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第１回研修会「テーピングテクニック</a:t>
            </a:r>
            <a:r>
              <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足関節）と</a:t>
            </a:r>
            <a:endPar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endParaRPr>
          </a:p>
          <a:p>
            <a:pPr marL="1204595" indent="-1204595"/>
            <a:r>
              <a:rPr lang="ja-JP" altLang="en-US" sz="1200" b="1" dirty="0">
                <a:latin typeface="Century" panose="02040604050505020304" pitchFamily="18" charset="0"/>
                <a:ea typeface="HGｺﾞｼｯｸM" panose="020B0609000000000000" pitchFamily="49" charset="-128"/>
                <a:cs typeface="Times New Roman" panose="02020603050405020304" pitchFamily="18" charset="0"/>
              </a:rPr>
              <a:t>　　　　　　　　　　　　　</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応急処置（搬送・固定</a:t>
            </a:r>
            <a:r>
              <a:rPr lang="ja-JP" altLang="en-US" sz="1200" b="1" dirty="0">
                <a:effectLst/>
                <a:latin typeface="Century" panose="02040604050505020304" pitchFamily="18" charset="0"/>
                <a:ea typeface="HGｺﾞｼｯｸM" panose="020B0609000000000000" pitchFamily="49" charset="-128"/>
                <a:cs typeface="Times New Roman" panose="02020603050405020304" pitchFamily="18" charset="0"/>
              </a:rPr>
              <a:t>法）」</a:t>
            </a:r>
            <a:endPar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endParaRPr>
          </a:p>
          <a:p>
            <a:pPr marL="1204595" indent="-1204595"/>
            <a:r>
              <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Part</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２　</a:t>
            </a:r>
            <a:endPar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endParaRPr>
          </a:p>
          <a:p>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第</a:t>
            </a:r>
            <a:r>
              <a:rPr lang="ja-JP" altLang="en-US" sz="1200" b="1" dirty="0">
                <a:latin typeface="Century" panose="02040604050505020304" pitchFamily="18" charset="0"/>
                <a:ea typeface="HGｺﾞｼｯｸM" panose="020B0609000000000000" pitchFamily="49" charset="-128"/>
                <a:cs typeface="Times New Roman" panose="02020603050405020304" pitchFamily="18" charset="0"/>
              </a:rPr>
              <a:t> </a:t>
            </a:r>
            <a:r>
              <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2 </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回研修会</a:t>
            </a:r>
            <a:r>
              <a:rPr lang="ja-JP" altLang="en-US" sz="1200" b="1" dirty="0">
                <a:effectLst/>
                <a:latin typeface="Century" panose="02040604050505020304" pitchFamily="18" charset="0"/>
                <a:ea typeface="HGｺﾞｼｯｸM" panose="020B0609000000000000" pitchFamily="49" charset="-128"/>
                <a:cs typeface="Times New Roman" panose="02020603050405020304" pitchFamily="18" charset="0"/>
              </a:rPr>
              <a:t>　</a:t>
            </a:r>
            <a:r>
              <a:rPr lang="ja-JP" altLang="ja-JP" sz="1200" b="1" dirty="0">
                <a:effectLst/>
                <a:latin typeface="游明朝" panose="02020400000000000000" pitchFamily="18" charset="-128"/>
                <a:ea typeface="HGPｺﾞｼｯｸM" panose="020B0600000000000000" pitchFamily="50" charset="-128"/>
                <a:cs typeface="Times New Roman" panose="02020603050405020304" pitchFamily="18" charset="0"/>
              </a:rPr>
              <a:t>「整形外科的検査と現場対応のシナリオ」</a:t>
            </a:r>
            <a:endParaRPr lang="ja-JP" altLang="ja-JP" sz="12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071245"/>
            <a:r>
              <a:rPr lang="ja-JP" altLang="ja-JP" sz="1200" b="1" dirty="0">
                <a:effectLst/>
                <a:latin typeface="游明朝" panose="02020400000000000000" pitchFamily="18" charset="-128"/>
                <a:ea typeface="HGPｺﾞｼｯｸM" panose="020B0600000000000000" pitchFamily="50" charset="-128"/>
                <a:cs typeface="Times New Roman" panose="02020603050405020304" pitchFamily="18" charset="0"/>
              </a:rPr>
              <a:t>　　　　　　　　　　　　　　　　　　</a:t>
            </a:r>
            <a:endParaRPr lang="ja-JP" altLang="ja-JP" sz="12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Part</a:t>
            </a:r>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３　</a:t>
            </a:r>
            <a:endParaRPr lang="en-US" altLang="ja-JP" sz="1200" b="1" dirty="0">
              <a:effectLst/>
              <a:latin typeface="Century" panose="02040604050505020304" pitchFamily="18" charset="0"/>
              <a:ea typeface="HGｺﾞｼｯｸM" panose="020B0609000000000000" pitchFamily="49" charset="-128"/>
              <a:cs typeface="Times New Roman" panose="02020603050405020304" pitchFamily="18" charset="0"/>
            </a:endParaRPr>
          </a:p>
          <a:p>
            <a:r>
              <a:rPr lang="ja-JP" altLang="ja-JP" sz="1200" b="1" dirty="0">
                <a:effectLst/>
                <a:latin typeface="Century" panose="02040604050505020304" pitchFamily="18" charset="0"/>
                <a:ea typeface="HGｺﾞｼｯｸM" panose="020B0609000000000000" pitchFamily="49" charset="-128"/>
                <a:cs typeface="Times New Roman" panose="02020603050405020304" pitchFamily="18" charset="0"/>
              </a:rPr>
              <a:t>スポーツ理学療法技能検定</a:t>
            </a:r>
            <a:endParaRPr kumimoji="1" lang="ja-JP" altLang="en-US" sz="1400" dirty="0"/>
          </a:p>
        </p:txBody>
      </p:sp>
      <p:pic>
        <p:nvPicPr>
          <p:cNvPr id="21" name="図 20">
            <a:extLst>
              <a:ext uri="{FF2B5EF4-FFF2-40B4-BE49-F238E27FC236}">
                <a16:creationId xmlns:a16="http://schemas.microsoft.com/office/drawing/2014/main" id="{89012F9B-624C-45F3-7E74-CBF6D91971D3}"/>
              </a:ext>
            </a:extLst>
          </p:cNvPr>
          <p:cNvPicPr>
            <a:picLocks noChangeAspect="1"/>
          </p:cNvPicPr>
          <p:nvPr/>
        </p:nvPicPr>
        <p:blipFill rotWithShape="1">
          <a:blip r:embed="rId11">
            <a:extLst>
              <a:ext uri="{28A0092B-C50C-407E-A947-70E740481C1C}">
                <a14:useLocalDpi xmlns:a14="http://schemas.microsoft.com/office/drawing/2010/main" val="0"/>
              </a:ext>
            </a:extLst>
          </a:blip>
          <a:srcRect t="27120" b="12769"/>
          <a:stretch/>
        </p:blipFill>
        <p:spPr>
          <a:xfrm>
            <a:off x="2058765" y="3216566"/>
            <a:ext cx="2247581" cy="1200329"/>
          </a:xfrm>
          <a:prstGeom prst="rect">
            <a:avLst/>
          </a:prstGeom>
          <a:ln>
            <a:solidFill>
              <a:schemeClr val="tx1"/>
            </a:solidFill>
          </a:ln>
        </p:spPr>
      </p:pic>
      <p:sp>
        <p:nvSpPr>
          <p:cNvPr id="26" name="テキスト ボックス 25">
            <a:extLst>
              <a:ext uri="{FF2B5EF4-FFF2-40B4-BE49-F238E27FC236}">
                <a16:creationId xmlns:a16="http://schemas.microsoft.com/office/drawing/2014/main" id="{B61F1E0E-9145-CDE1-58BC-54E26EA61EFD}"/>
              </a:ext>
            </a:extLst>
          </p:cNvPr>
          <p:cNvSpPr txBox="1"/>
          <p:nvPr/>
        </p:nvSpPr>
        <p:spPr>
          <a:xfrm>
            <a:off x="393474" y="8290306"/>
            <a:ext cx="5116235" cy="246221"/>
          </a:xfrm>
          <a:prstGeom prst="rect">
            <a:avLst/>
          </a:prstGeom>
          <a:noFill/>
        </p:spPr>
        <p:txBody>
          <a:bodyPr wrap="square" rtlCol="0">
            <a:spAutoFit/>
          </a:bodyPr>
          <a:lstStyle/>
          <a:p>
            <a:r>
              <a:rPr lang="ja-JP" altLang="ja-JP" sz="1000" b="1" u="sng" dirty="0">
                <a:solidFill>
                  <a:srgbClr val="FF0000"/>
                </a:solidFill>
                <a:effectLst/>
                <a:highlight>
                  <a:srgbClr val="FFFF00"/>
                </a:highlight>
                <a:ea typeface="HGｺﾞｼｯｸM" panose="020B0609000000000000" pitchFamily="49" charset="-128"/>
                <a:cs typeface="Times New Roman" panose="02020603050405020304" pitchFamily="18" charset="0"/>
              </a:rPr>
              <a:t>＊第</a:t>
            </a:r>
            <a:r>
              <a:rPr lang="en-US" altLang="ja-JP" sz="1000" b="1" u="sng" dirty="0">
                <a:solidFill>
                  <a:srgbClr val="FF0000"/>
                </a:solidFill>
                <a:effectLst/>
                <a:highlight>
                  <a:srgbClr val="FFFF00"/>
                </a:highlight>
                <a:ea typeface="HGｺﾞｼｯｸM" panose="020B0609000000000000" pitchFamily="49" charset="-128"/>
                <a:cs typeface="Times New Roman" panose="02020603050405020304" pitchFamily="18" charset="0"/>
              </a:rPr>
              <a:t>1</a:t>
            </a:r>
            <a:r>
              <a:rPr lang="ja-JP" altLang="ja-JP" sz="1000" b="1" u="sng" dirty="0">
                <a:solidFill>
                  <a:srgbClr val="FF0000"/>
                </a:solidFill>
                <a:effectLst/>
                <a:highlight>
                  <a:srgbClr val="FFFF00"/>
                </a:highlight>
                <a:ea typeface="HGｺﾞｼｯｸM" panose="020B0609000000000000" pitchFamily="49" charset="-128"/>
                <a:cs typeface="Times New Roman" panose="02020603050405020304" pitchFamily="18" charset="0"/>
              </a:rPr>
              <a:t>回、第</a:t>
            </a:r>
            <a:r>
              <a:rPr lang="en-US" altLang="ja-JP" sz="1000" b="1" u="sng" dirty="0">
                <a:solidFill>
                  <a:srgbClr val="FF0000"/>
                </a:solidFill>
                <a:effectLst/>
                <a:highlight>
                  <a:srgbClr val="FFFF00"/>
                </a:highlight>
                <a:ea typeface="HGｺﾞｼｯｸM" panose="020B0609000000000000" pitchFamily="49" charset="-128"/>
                <a:cs typeface="Times New Roman" panose="02020603050405020304" pitchFamily="18" charset="0"/>
              </a:rPr>
              <a:t>2</a:t>
            </a:r>
            <a:r>
              <a:rPr lang="ja-JP" altLang="ja-JP" sz="1000" b="1" u="sng" dirty="0">
                <a:solidFill>
                  <a:srgbClr val="FF0000"/>
                </a:solidFill>
                <a:effectLst/>
                <a:highlight>
                  <a:srgbClr val="FFFF00"/>
                </a:highlight>
                <a:ea typeface="HGｺﾞｼｯｸM" panose="020B0609000000000000" pitchFamily="49" charset="-128"/>
                <a:cs typeface="Times New Roman" panose="02020603050405020304" pitchFamily="18" charset="0"/>
              </a:rPr>
              <a:t>回研修会および技能検定３つの共通申し込みフォームとなっております。</a:t>
            </a:r>
            <a:endParaRPr kumimoji="1" lang="ja-JP" altLang="en-US" sz="1000" dirty="0"/>
          </a:p>
        </p:txBody>
      </p:sp>
    </p:spTree>
    <p:extLst>
      <p:ext uri="{BB962C8B-B14F-4D97-AF65-F5344CB8AC3E}">
        <p14:creationId xmlns:p14="http://schemas.microsoft.com/office/powerpoint/2010/main" val="13927178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158</TotalTime>
  <Words>348</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HG創英角ﾎﾟｯﾌﾟ体</vt:lpstr>
      <vt:lpstr>游ゴシック</vt:lpstr>
      <vt:lpstr>游明朝</vt:lpstr>
      <vt:lpstr>Arial</vt:lpstr>
      <vt:lpstr>Calibri</vt:lpstr>
      <vt:lpstr>Calibri Light</vt:lpstr>
      <vt:lpstr>Century</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kurasawa satoshi</dc:creator>
  <cp:lastModifiedBy>k_endo</cp:lastModifiedBy>
  <cp:revision>18</cp:revision>
  <cp:lastPrinted>2023-04-21T05:42:15Z</cp:lastPrinted>
  <dcterms:created xsi:type="dcterms:W3CDTF">2023-02-02T12:37:58Z</dcterms:created>
  <dcterms:modified xsi:type="dcterms:W3CDTF">2023-04-25T08:40:57Z</dcterms:modified>
</cp:coreProperties>
</file>